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s/slide2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1512" orient="horz"/>
        <p:guide pos="2371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 /><Relationship Id="rId38" Type="http://schemas.openxmlformats.org/officeDocument/2006/relationships/tableStyles" Target="tableStyles.xml" /><Relationship Id="rId39" Type="http://schemas.openxmlformats.org/officeDocument/2006/relationships/viewProps" Target="viewProps.xml" /><Relationship Id="rId40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8235947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33133080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2098969828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743292670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365917231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202054211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320551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95505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748709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00321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56765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52833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32632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202519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243059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93418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99428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9796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49975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104207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953489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49BC06-0698-BB03-2F02-D42C191FBD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67608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58833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156214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6631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66200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965584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5DBBA1-8FA0-ECFA-27CB-A5DE080F0CF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60044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730458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25932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77041D-108F-6915-2010-024B8E5CFC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4617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822673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08153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71FF3A-EAEF-126E-6BA4-AC99F0B89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2410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9685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51459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0243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94662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784781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62160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356240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23547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05644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5488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490650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6835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143241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14815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9884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64225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61255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845073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59951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86756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30779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244767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98140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31940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47939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72914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2F83AD-FF7E-E8D4-C649-0FD21B7894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18935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90067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12763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E9BB74-9BBC-E294-E13A-75AAC57DDD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98384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5628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60818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19556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43180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30483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8497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646138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217134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8725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051766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322308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936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693039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320891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15150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27398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648925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49807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863110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349803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78207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683650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74840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53898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61841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76043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6615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59177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70396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67392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570500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88787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453953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557009961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40233007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1795603252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2792373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0312115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9188578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06182562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3394430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57148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5356427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38517169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606021135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9044576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6675030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8396570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5059541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77337457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2508807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59668117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814285414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1459822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228857810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38115220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49453572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5289595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46807016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47522279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2034633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869037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3928388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9244091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261577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36195873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50591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0254601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75388235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7257364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8262586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1626564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145111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5026750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65528481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40914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982493249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7635352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44216820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1750020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42583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4163138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1433825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1829188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28589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9472060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1089306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7992086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513099509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2081304864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52427081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4568754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1739960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8470344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55574651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32478542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2126650696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0850113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1008930314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671907265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1062933239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619099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sd </a:t>
            </a:r>
            <a:r>
              <a:rPr/>
              <a:t>cross-sections</a:t>
            </a:r>
            <a:endParaRPr/>
          </a:p>
        </p:txBody>
      </p:sp>
      <p:sp>
        <p:nvSpPr>
          <p:cNvPr id="106136751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3478917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7831544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11496967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434762978" name=""/>
          <p:cNvGrpSpPr/>
          <p:nvPr/>
        </p:nvGrpSpPr>
        <p:grpSpPr bwMode="auto">
          <a:xfrm flipH="0" flipV="0">
            <a:off x="4350993" y="1454076"/>
            <a:ext cx="1622800" cy="1933013"/>
            <a:chOff x="0" y="0"/>
            <a:chExt cx="1622800" cy="1933013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2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5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5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8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8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7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1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7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412018375" name=""/>
          <p:cNvGrpSpPr/>
          <p:nvPr/>
        </p:nvGrpSpPr>
        <p:grpSpPr bwMode="auto">
          <a:xfrm flipH="0" flipV="0">
            <a:off x="4359497" y="3749605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75609300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DWBA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7569596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463514259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94644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p </a:t>
            </a:r>
            <a:r>
              <a:rPr/>
              <a:t>cross-sections</a:t>
            </a:r>
            <a:endParaRPr/>
          </a:p>
        </p:txBody>
      </p:sp>
      <p:sp>
        <p:nvSpPr>
          <p:cNvPr id="118797840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13230823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949267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5639395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1593079013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9893100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94551962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921648860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7595528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31897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94150602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1984566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4732387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sp>
        <p:nvSpPr>
          <p:cNvPr id="343094012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1" i="1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sd-sd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78902161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1" y="1204632"/>
            <a:ext cx="5424659" cy="466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20566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02064218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651474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130532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ED0213-25DC-B393-8718-8AE13538CC91}" type="slidenum">
              <a:rPr lang="en-US"/>
              <a:t/>
            </a:fld>
            <a:endParaRPr lang="en-US"/>
          </a:p>
        </p:txBody>
      </p:sp>
      <p:sp>
        <p:nvSpPr>
          <p:cNvPr id="821464975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lang="en-GB" sz="2000" b="1" i="1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sd-sd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50317580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pic>
        <p:nvPicPr>
          <p:cNvPr id="208247901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3485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24244310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597022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9440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sp>
        <p:nvSpPr>
          <p:cNvPr id="1707178447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lang="en-GB" sz="2000" b="1" i="1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sd-sd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45550085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883005417" name=""/>
          <p:cNvSpPr/>
          <p:nvPr/>
        </p:nvSpPr>
        <p:spPr bwMode="auto">
          <a:xfrm rot="0" flipH="0" flipV="0">
            <a:off x="554896" y="4799851"/>
            <a:ext cx="4059540" cy="1279338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2825594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11203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34239628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378893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939450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91CE214-EF94-7124-C4A6-DBB9BF43E30B}" type="slidenum">
              <a:rPr lang="en-US"/>
              <a:t/>
            </a:fld>
            <a:endParaRPr lang="en-US"/>
          </a:p>
        </p:txBody>
      </p:sp>
      <p:sp>
        <p:nvSpPr>
          <p:cNvPr id="181232175" name=""/>
          <p:cNvSpPr/>
          <p:nvPr/>
        </p:nvSpPr>
        <p:spPr bwMode="auto">
          <a:xfrm rot="0" flipH="0" flipV="0">
            <a:off x="554896" y="1495989"/>
            <a:ext cx="4059540" cy="1707022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sd-sd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75130202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626998058" name=""/>
          <p:cNvSpPr/>
          <p:nvPr/>
        </p:nvSpPr>
        <p:spPr bwMode="auto">
          <a:xfrm rot="0" flipH="0" flipV="0">
            <a:off x="554895" y="4799850"/>
            <a:ext cx="4059540" cy="127933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777422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7" cy="4669258"/>
          </a:xfrm>
          <a:prstGeom prst="rect">
            <a:avLst/>
          </a:prstGeom>
        </p:spPr>
      </p:pic>
      <p:sp>
        <p:nvSpPr>
          <p:cNvPr id="414501333" name=""/>
          <p:cNvSpPr txBox="1"/>
          <p:nvPr/>
        </p:nvSpPr>
        <p:spPr bwMode="auto">
          <a:xfrm rot="0" flipH="0" flipV="0">
            <a:off x="7219417" y="2247301"/>
            <a:ext cx="3809989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29457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78492791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4381253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4236024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170F41-CBBA-9A5F-9C7D-ED3CC0B0D993}" type="slidenum">
              <a:rPr lang="en-US"/>
              <a:t/>
            </a:fld>
            <a:endParaRPr lang="en-US"/>
          </a:p>
        </p:txBody>
      </p:sp>
      <p:sp>
        <p:nvSpPr>
          <p:cNvPr id="1177210141" name=""/>
          <p:cNvSpPr/>
          <p:nvPr/>
        </p:nvSpPr>
        <p:spPr bwMode="auto">
          <a:xfrm rot="0" flipH="0" flipV="0">
            <a:off x="554895" y="1495989"/>
            <a:ext cx="4059540" cy="1707021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lang="en-GB" sz="2000" b="1" i="1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sd-sd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92491187" name=""/>
          <p:cNvSpPr/>
          <p:nvPr/>
        </p:nvSpPr>
        <p:spPr bwMode="auto">
          <a:xfrm rot="0" flipH="0" flipV="0">
            <a:off x="554895" y="3333747"/>
            <a:ext cx="4059540" cy="1298012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771757252" name=""/>
          <p:cNvSpPr/>
          <p:nvPr/>
        </p:nvSpPr>
        <p:spPr bwMode="auto">
          <a:xfrm rot="0" flipH="0" flipV="0">
            <a:off x="554895" y="4799849"/>
            <a:ext cx="4059540" cy="1279336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1" indent="-327931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4" indent="-305904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5434695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6" cy="4669257"/>
          </a:xfrm>
          <a:prstGeom prst="rect">
            <a:avLst/>
          </a:prstGeom>
        </p:spPr>
      </p:pic>
      <p:sp>
        <p:nvSpPr>
          <p:cNvPr id="2139691576" name=""/>
          <p:cNvSpPr txBox="1"/>
          <p:nvPr/>
        </p:nvSpPr>
        <p:spPr bwMode="auto">
          <a:xfrm rot="0" flipH="0" flipV="0">
            <a:off x="7219417" y="2247300"/>
            <a:ext cx="3810348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97602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SO gap</a:t>
            </a:r>
            <a:endParaRPr/>
          </a:p>
        </p:txBody>
      </p:sp>
      <p:sp>
        <p:nvSpPr>
          <p:cNvPr id="202574073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6514759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151085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B44EB8-8E67-2313-D7BD-09D174FAFC64}" type="slidenum">
              <a:rPr lang="en-US"/>
              <a:t/>
            </a:fld>
            <a:endParaRPr lang="en-US"/>
          </a:p>
        </p:txBody>
      </p:sp>
      <p:sp>
        <p:nvSpPr>
          <p:cNvPr id="1250017398" name=""/>
          <p:cNvSpPr/>
          <p:nvPr/>
        </p:nvSpPr>
        <p:spPr bwMode="auto">
          <a:xfrm rot="0" flipH="0" flipV="0">
            <a:off x="838197" y="1487248"/>
            <a:ext cx="3981287" cy="1421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Gap =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0p1/2</a:t>
            </a: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 -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0p3/2</a:t>
            </a:r>
            <a:endParaRPr sz="2000" b="1" baseline="-25000">
              <a:solidFill>
                <a:srgbClr val="7030A0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chemeClr val="accent2"/>
                </a:solidFill>
                <a:latin typeface="Roobert"/>
                <a:cs typeface="Roobert"/>
              </a:rPr>
              <a:t>Exp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40 % reduction wrt </a:t>
            </a:r>
            <a:r>
              <a:rPr sz="2000" baseline="30000">
                <a:solidFill>
                  <a:schemeClr val="tx1"/>
                </a:solidFill>
                <a:latin typeface="Roobert"/>
                <a:cs typeface="Roobert"/>
              </a:rPr>
              <a:t>16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O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FA5555"/>
                </a:solidFill>
                <a:latin typeface="Roobert"/>
                <a:cs typeface="Roobert"/>
              </a:rPr>
              <a:t>Theo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~ 30% quenching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grpSp>
        <p:nvGrpSpPr>
          <p:cNvPr id="1476683931" name=""/>
          <p:cNvGrpSpPr/>
          <p:nvPr/>
        </p:nvGrpSpPr>
        <p:grpSpPr bwMode="auto">
          <a:xfrm>
            <a:off x="6159467" y="1456764"/>
            <a:ext cx="4902260" cy="3912720"/>
            <a:chOff x="0" y="0"/>
            <a:chExt cx="4902260" cy="3912720"/>
          </a:xfrm>
        </p:grpSpPr>
        <p:pic>
          <p:nvPicPr>
            <p:cNvPr id="152700630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902260" cy="3912720"/>
            </a:xfrm>
            <a:prstGeom prst="rect">
              <a:avLst/>
            </a:prstGeom>
          </p:spPr>
        </p:pic>
        <p:sp>
          <p:nvSpPr>
            <p:cNvPr id="1983950377" name=""/>
            <p:cNvSpPr txBox="1"/>
            <p:nvPr/>
          </p:nvSpPr>
          <p:spPr bwMode="auto">
            <a:xfrm rot="0" flipH="0" flipV="0">
              <a:off x="3114354" y="252132"/>
              <a:ext cx="1542608" cy="39659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2000" b="1">
                  <a:latin typeface="Roobert"/>
                  <a:ea typeface="Roobert"/>
                  <a:cs typeface="Roobert"/>
                </a:rPr>
                <a:t>Preliminary</a:t>
              </a:r>
              <a:endParaRPr sz="2000" b="1">
                <a:latin typeface="Roobert"/>
                <a:cs typeface="Roobert"/>
              </a:endParaRPr>
            </a:p>
          </p:txBody>
        </p:sp>
      </p:grpSp>
      <p:sp>
        <p:nvSpPr>
          <p:cNvPr id="1093470965" name=""/>
          <p:cNvSpPr/>
          <p:nvPr/>
        </p:nvSpPr>
        <p:spPr bwMode="auto">
          <a:xfrm rot="0" flipH="0" flipV="0">
            <a:off x="838197" y="4258888"/>
            <a:ext cx="3981286" cy="1176617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rgbClr val="FA5555"/>
                </a:solidFill>
                <a:latin typeface="Roobert"/>
                <a:ea typeface="Roobert"/>
                <a:cs typeface="Roobert"/>
              </a:rPr>
              <a:t>Theoretical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predictions needed for 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18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before drawing any final conclusions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75085985" name=""/>
          <p:cNvSpPr/>
          <p:nvPr/>
        </p:nvSpPr>
        <p:spPr bwMode="auto">
          <a:xfrm rot="0" flipH="0" flipV="0">
            <a:off x="838197" y="3128308"/>
            <a:ext cx="3981284" cy="952499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1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also plays a major roles in SO evolution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!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5526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0781824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9319195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942399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1700873932" name=""/>
          <p:cNvSpPr/>
          <p:nvPr/>
        </p:nvSpPr>
        <p:spPr bwMode="auto">
          <a:xfrm rot="0" flipH="0" flipV="0">
            <a:off x="2933160" y="1484776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way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13729761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92118565" name=""/>
          <p:cNvSpPr/>
          <p:nvPr/>
        </p:nvSpPr>
        <p:spPr bwMode="auto">
          <a:xfrm rot="0" flipH="0" flipV="0">
            <a:off x="2914484" y="3750796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reproduces measured centroids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95128096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40% exp. reduction of N = 6 SO gap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/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38897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201768859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686192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363295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189299702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401735770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7878210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093206218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40791473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369081099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62630284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884648279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1033292547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67348135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1392075286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533657287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1750251764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390047231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415031145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2047297153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924443481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743807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1962008658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2544968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9892618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4437286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4449108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1159134834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133756861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1055496177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8560788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72510369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9763253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16626280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76179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6555508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262357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15123446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120987798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4702069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1971053120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860794763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37313327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2081344386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983337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16989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9026191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8084651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5573514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4032607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1586251402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496016353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374672520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103840578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952963579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0504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5804973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6460786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658161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194798266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1292867583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18559602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286891492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34146245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503139522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39834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94924553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7001544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5944115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140978324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153127719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1524118046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835935485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  <p:pic>
        <p:nvPicPr>
          <p:cNvPr id="7600544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24822" y="2963936"/>
            <a:ext cx="3309662" cy="3003459"/>
          </a:xfrm>
          <a:prstGeom prst="rect">
            <a:avLst/>
          </a:prstGeom>
        </p:spPr>
      </p:pic>
      <p:pic>
        <p:nvPicPr>
          <p:cNvPr id="5910284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72438" y="2963936"/>
            <a:ext cx="2801531" cy="279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11686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(d,</a:t>
            </a:r>
            <a:r>
              <a:rPr baseline="30000"/>
              <a:t>3</a:t>
            </a:r>
            <a:r>
              <a:rPr/>
              <a:t>He) comparison</a:t>
            </a:r>
            <a:endParaRPr/>
          </a:p>
        </p:txBody>
      </p:sp>
      <p:sp>
        <p:nvSpPr>
          <p:cNvPr id="52086137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039985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2963554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0495D76-3104-9561-60A7-A167AEE6455A}" type="slidenum">
              <a:rPr lang="en-US"/>
              <a:t/>
            </a:fld>
            <a:endParaRPr lang="en-US"/>
          </a:p>
        </p:txBody>
      </p:sp>
      <p:pic>
        <p:nvPicPr>
          <p:cNvPr id="4722115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16065" y="1316688"/>
            <a:ext cx="5594532" cy="3663199"/>
          </a:xfrm>
          <a:prstGeom prst="rect">
            <a:avLst/>
          </a:prstGeom>
        </p:spPr>
      </p:pic>
      <p:sp>
        <p:nvSpPr>
          <p:cNvPr id="1958297715" name=""/>
          <p:cNvSpPr txBox="1"/>
          <p:nvPr/>
        </p:nvSpPr>
        <p:spPr bwMode="auto">
          <a:xfrm rot="0" flipH="0" flipV="0">
            <a:off x="1205588" y="5313455"/>
            <a:ext cx="7890492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Binding energy difference of ~ 11 MeV considered.</a:t>
            </a:r>
            <a:endParaRPr sz="22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892897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SFO-tls adaptations</a:t>
            </a:r>
            <a:endParaRPr/>
          </a:p>
        </p:txBody>
      </p:sp>
      <p:sp>
        <p:nvSpPr>
          <p:cNvPr id="199348149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513846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92986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6120D76-9B26-59BB-DBA4-8F82BB246048}" type="slidenum">
              <a:rPr lang="en-US"/>
              <a:t/>
            </a:fld>
            <a:endParaRPr lang="en-US"/>
          </a:p>
        </p:txBody>
      </p:sp>
      <p:pic>
        <p:nvPicPr>
          <p:cNvPr id="19102623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512674" y="1316688"/>
            <a:ext cx="6025698" cy="4306576"/>
          </a:xfrm>
          <a:prstGeom prst="rect">
            <a:avLst/>
          </a:prstGeom>
        </p:spPr>
      </p:pic>
      <p:sp>
        <p:nvSpPr>
          <p:cNvPr id="292123019" name=""/>
          <p:cNvSpPr txBox="1"/>
          <p:nvPr/>
        </p:nvSpPr>
        <p:spPr bwMode="auto">
          <a:xfrm rot="0" flipH="0" flipV="0">
            <a:off x="698123" y="1735483"/>
            <a:ext cx="4714436" cy="29789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>
                <a:latin typeface="Roobert"/>
                <a:ea typeface="Roobert"/>
                <a:cs typeface="Roobert"/>
              </a:rPr>
              <a:t>SFO-tls</a:t>
            </a:r>
            <a:r>
              <a:rPr>
                <a:latin typeface="Roobert"/>
                <a:ea typeface="Roobert"/>
                <a:cs typeface="Roobert"/>
              </a:rPr>
              <a:t>: Original interaction </a:t>
            </a:r>
            <a:r>
              <a:rPr i="1">
                <a:latin typeface="Roobert"/>
                <a:ea typeface="Roobert"/>
                <a:cs typeface="Roobert"/>
              </a:rPr>
              <a:t>PRC 78 (2008). </a:t>
            </a:r>
            <a:r>
              <a:rPr i="0">
                <a:latin typeface="Roobert"/>
                <a:ea typeface="Roobert"/>
                <a:cs typeface="Roobert"/>
              </a:rPr>
              <a:t>Reproduces </a:t>
            </a:r>
            <a:r>
              <a:rPr i="0" baseline="30000">
                <a:latin typeface="Roobert"/>
                <a:ea typeface="Roobert"/>
                <a:cs typeface="Roobert"/>
              </a:rPr>
              <a:t>17</a:t>
            </a:r>
            <a:r>
              <a:rPr i="0">
                <a:latin typeface="Roobert"/>
                <a:ea typeface="Roobert"/>
                <a:cs typeface="Roobert"/>
              </a:rPr>
              <a:t>C reduced B(M1, 1/2</a:t>
            </a:r>
            <a:r>
              <a:rPr i="0" baseline="30000">
                <a:latin typeface="Roobert"/>
                <a:ea typeface="Roobert"/>
                <a:cs typeface="Roobert"/>
              </a:rPr>
              <a:t>+</a:t>
            </a:r>
            <a:r>
              <a:rPr i="0">
                <a:latin typeface="Roobert"/>
                <a:ea typeface="Roobert"/>
                <a:cs typeface="Roobert"/>
              </a:rPr>
              <a:t> </a:t>
            </a:r>
            <a:r>
              <a:rPr i="0">
                <a:latin typeface="STIX"/>
                <a:ea typeface="STIX"/>
                <a:cs typeface="STIX"/>
              </a:rPr>
              <a:t>⇾</a:t>
            </a:r>
            <a:r>
              <a:rPr i="0">
                <a:latin typeface="Roobert"/>
                <a:ea typeface="Roobert"/>
                <a:cs typeface="Roobert"/>
              </a:rPr>
              <a:t> 3/2</a:t>
            </a:r>
            <a:r>
              <a:rPr i="0" baseline="-25000">
                <a:latin typeface="Roobert"/>
                <a:ea typeface="Roobert"/>
                <a:cs typeface="Roobert"/>
              </a:rPr>
              <a:t>gs</a:t>
            </a:r>
            <a:r>
              <a:rPr i="0" baseline="30000">
                <a:latin typeface="Roobert"/>
                <a:ea typeface="Roobert"/>
                <a:cs typeface="Roobert"/>
              </a:rPr>
              <a:t>+</a:t>
            </a:r>
            <a:r>
              <a:rPr i="0">
                <a:latin typeface="Roobert"/>
                <a:ea typeface="Roobert"/>
                <a:cs typeface="Roobert"/>
              </a:rPr>
              <a:t>) strength and Z = 6 gap in C chain.</a:t>
            </a:r>
            <a:endParaRPr i="0">
              <a:latin typeface="Roobert"/>
              <a:cs typeface="Roobert"/>
            </a:endParaRPr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 i="0">
                <a:latin typeface="Roobert"/>
                <a:ea typeface="Roobert"/>
                <a:cs typeface="Roobert"/>
              </a:rPr>
              <a:t>Mod SFO-tls</a:t>
            </a:r>
            <a:r>
              <a:rPr i="0">
                <a:latin typeface="Roobert"/>
                <a:ea typeface="Roobert"/>
                <a:cs typeface="Roobert"/>
              </a:rPr>
              <a:t>: Monopole p-sd and sd-sd matrix el. were lowered by -0.375 MeV in T=0 channel and -0.125 MeV in T=1.</a:t>
            </a:r>
            <a:endParaRPr i="0">
              <a:latin typeface="Roobert"/>
              <a:cs typeface="Roobert"/>
            </a:endParaRPr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 i="0">
                <a:latin typeface="Roobert"/>
                <a:ea typeface="Roobert"/>
                <a:cs typeface="Roobert"/>
              </a:rPr>
              <a:t>Mod2 SFO-tls</a:t>
            </a:r>
            <a:r>
              <a:rPr i="0">
                <a:latin typeface="Roobert"/>
                <a:ea typeface="Roobert"/>
                <a:cs typeface="Roobert"/>
              </a:rPr>
              <a:t>: Same but reducing the N=6 gap by 1.5 MeV</a:t>
            </a:r>
            <a:endParaRPr i="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97108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184232378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7857404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558563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19086402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2098208307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71710983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3.79(19)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4.34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0.5 MeV difference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cxnSp>
        <p:nvCxnSpPr>
          <p:cNvPr id="1754070652" name=""/>
          <p:cNvCxnSpPr/>
          <p:nvPr/>
        </p:nvCxnSpPr>
        <p:spPr bwMode="auto">
          <a:xfrm flipH="0" flipV="0">
            <a:off x="8778895" y="3570188"/>
            <a:ext cx="2119780" cy="473265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5890718" name=""/>
          <p:cNvCxnSpPr/>
          <p:nvPr/>
        </p:nvCxnSpPr>
        <p:spPr bwMode="auto">
          <a:xfrm flipH="0" flipV="0">
            <a:off x="8778895" y="3570188"/>
            <a:ext cx="2371912" cy="342527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ys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33244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60795638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6391884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6121275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5271572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1253412118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1000598780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95398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67829294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12096347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7156573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201137928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14645108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83319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2791678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724232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1689463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83449339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the </a:t>
            </a:r>
            <a:r>
              <a:rPr b="1"/>
              <a:t>tensor force.</a:t>
            </a:r>
            <a:endParaRPr b="1"/>
          </a:p>
        </p:txBody>
      </p:sp>
      <p:sp>
        <p:nvSpPr>
          <p:cNvPr id="1238241531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9670694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1637479985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975415546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1066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54458896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224229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9157783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124360212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1752591518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856719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441924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36064984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1632823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288992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127386122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the </a:t>
            </a:r>
            <a:r>
              <a:rPr b="1"/>
              <a:t>tensor force. </a:t>
            </a:r>
            <a:endParaRPr b="1"/>
          </a:p>
        </p:txBody>
      </p:sp>
      <p:pic>
        <p:nvPicPr>
          <p:cNvPr id="965361771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532684628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32497827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100873291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141214564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31183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37424677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1696264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1084272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150678860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686721243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5306613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227179111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885692592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1618615444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582861523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2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3197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12017640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7451305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942620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135007795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1095262827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675911574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382467413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144649274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408765156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07667063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131400098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0477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91694909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145056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1809191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09561658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205144055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62833225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3158417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386078263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2020719185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77210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201022220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364053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614477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sp>
        <p:nvSpPr>
          <p:cNvPr id="1580432991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995301569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18425697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2" y="1114998"/>
            <a:ext cx="9469926" cy="371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86521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40516575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3407790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672816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sp>
        <p:nvSpPr>
          <p:cNvPr id="139284897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799865845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0772817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1" y="1114998"/>
            <a:ext cx="9469926" cy="371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55</cp:revision>
  <dcterms:created xsi:type="dcterms:W3CDTF">2019-11-20T15:01:32Z</dcterms:created>
  <dcterms:modified xsi:type="dcterms:W3CDTF">2025-09-16T14:43:25Z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